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58"/>
  </p:notesMasterIdLst>
  <p:handoutMasterIdLst>
    <p:handoutMasterId r:id="rId59"/>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23" r:id="rId51"/>
    <p:sldId id="324" r:id="rId52"/>
    <p:sldId id="325" r:id="rId53"/>
    <p:sldId id="326" r:id="rId54"/>
    <p:sldId id="327" r:id="rId55"/>
    <p:sldId id="329" r:id="rId56"/>
    <p:sldId id="328" r:id="rId57"/>
  </p:sldIdLst>
  <p:sldSz cx="12192000" cy="6858000"/>
  <p:notesSz cx="6858000" cy="9144000"/>
  <p:embeddedFontLs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Cambria Math" panose="02040503050406030204" pitchFamily="18" charset="0"/>
      <p:regular r:id="rId66"/>
    </p:embeddedFont>
    <p:embeddedFont>
      <p:font typeface="Nunito" panose="00000500000000000000" pitchFamily="2" charset="0"/>
      <p:regular r:id="rId67"/>
      <p:bold r:id="rId68"/>
      <p:italic r:id="rId69"/>
      <p:boldItalic r:id="rId70"/>
    </p:embeddedFont>
    <p:embeddedFont>
      <p:font typeface="Nunito Bold" panose="00000800000000000000" pitchFamily="2" charset="0"/>
      <p:bold r:id="rId71"/>
    </p:embeddedFont>
    <p:embeddedFont>
      <p:font typeface="Nunito Light" panose="00000400000000000000" pitchFamily="2" charset="0"/>
      <p:regular r:id="rId72"/>
      <p:italic r:id="rId73"/>
    </p:embeddedFont>
    <p:embeddedFont>
      <p:font typeface="Nunito SemiBold" panose="00000700000000000000" pitchFamily="2" charset="0"/>
      <p:bold r:id="rId74"/>
      <p:boldItalic r:id="rId75"/>
    </p:embeddedFont>
    <p:embeddedFont>
      <p:font typeface="標楷體" panose="03000509000000000000" pitchFamily="65" charset="-120"/>
      <p:regular r:id="rId76"/>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7DBB3"/>
    <a:srgbClr val="6FC39B"/>
    <a:srgbClr val="57AB83"/>
    <a:srgbClr val="3F936B"/>
    <a:srgbClr val="00B050"/>
    <a:srgbClr val="7030A0"/>
    <a:srgbClr val="7F6000"/>
    <a:srgbClr val="C000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825" autoAdjust="0"/>
  </p:normalViewPr>
  <p:slideViewPr>
    <p:cSldViewPr snapToGrid="0">
      <p:cViewPr>
        <p:scale>
          <a:sx n="75" d="100"/>
          <a:sy n="75" d="100"/>
        </p:scale>
        <p:origin x="1410" y="91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2022/11/29</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58.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6335E59-6432-4AB8-AA1A-73F185FBBCD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B9AFEAE4-9FC7-4785-946F-B1EE02E2A86A}"/>
              </a:ext>
            </a:extLst>
          </p:cNvPr>
          <p:cNvPicPr>
            <a:picLocks noChangeAspect="1"/>
          </p:cNvPicPr>
          <p:nvPr/>
        </p:nvPicPr>
        <p:blipFill>
          <a:blip r:embed="rId2"/>
          <a:stretch>
            <a:fillRect/>
          </a:stretch>
        </p:blipFill>
        <p:spPr>
          <a:xfrm>
            <a:off x="-9230181" y="-324227"/>
            <a:ext cx="13860000" cy="6028297"/>
          </a:xfrm>
          <a:prstGeom prst="rect">
            <a:avLst/>
          </a:prstGeom>
        </p:spPr>
      </p:pic>
      <p:graphicFrame>
        <p:nvGraphicFramePr>
          <p:cNvPr id="6" name="表格 5">
            <a:extLst>
              <a:ext uri="{FF2B5EF4-FFF2-40B4-BE49-F238E27FC236}">
                <a16:creationId xmlns:a16="http://schemas.microsoft.com/office/drawing/2014/main" id="{1053AACC-F972-48FC-90E2-B5E115AD3035}"/>
              </a:ext>
            </a:extLst>
          </p:cNvPr>
          <p:cNvGraphicFramePr>
            <a:graphicFrameLocks noGrp="1"/>
          </p:cNvGraphicFramePr>
          <p:nvPr>
            <p:extLst>
              <p:ext uri="{D42A27DB-BD31-4B8C-83A1-F6EECF244321}">
                <p14:modId xmlns:p14="http://schemas.microsoft.com/office/powerpoint/2010/main" val="124864477"/>
              </p:ext>
            </p:extLst>
          </p:nvPr>
        </p:nvGraphicFramePr>
        <p:xfrm>
          <a:off x="-9192073" y="5608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7" name="圖片 6">
            <a:extLst>
              <a:ext uri="{FF2B5EF4-FFF2-40B4-BE49-F238E27FC236}">
                <a16:creationId xmlns:a16="http://schemas.microsoft.com/office/drawing/2014/main" id="{18818B01-E7AF-4511-98BA-CA1A5E71A55D}"/>
              </a:ext>
            </a:extLst>
          </p:cNvPr>
          <p:cNvPicPr>
            <a:picLocks/>
          </p:cNvPicPr>
          <p:nvPr/>
        </p:nvPicPr>
        <p:blipFill>
          <a:blip r:embed="rId3"/>
          <a:stretch>
            <a:fillRect/>
          </a:stretch>
        </p:blipFill>
        <p:spPr>
          <a:xfrm>
            <a:off x="-1567972" y="-3599213"/>
            <a:ext cx="12960000" cy="5400000"/>
          </a:xfrm>
          <a:prstGeom prst="rect">
            <a:avLst/>
          </a:prstGeom>
        </p:spPr>
      </p:pic>
      <p:graphicFrame>
        <p:nvGraphicFramePr>
          <p:cNvPr id="8" name="表格 7">
            <a:extLst>
              <a:ext uri="{FF2B5EF4-FFF2-40B4-BE49-F238E27FC236}">
                <a16:creationId xmlns:a16="http://schemas.microsoft.com/office/drawing/2014/main" id="{9E997B64-758D-4A8C-BE61-737DD8DBF3F8}"/>
              </a:ext>
            </a:extLst>
          </p:cNvPr>
          <p:cNvGraphicFramePr>
            <a:graphicFrameLocks noGrp="1"/>
          </p:cNvGraphicFramePr>
          <p:nvPr>
            <p:extLst>
              <p:ext uri="{D42A27DB-BD31-4B8C-83A1-F6EECF244321}">
                <p14:modId xmlns:p14="http://schemas.microsoft.com/office/powerpoint/2010/main" val="4087875707"/>
              </p:ext>
            </p:extLst>
          </p:nvPr>
        </p:nvGraphicFramePr>
        <p:xfrm>
          <a:off x="12594771" y="4947744"/>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graphicFrame>
        <p:nvGraphicFramePr>
          <p:cNvPr id="10" name="表格 9">
            <a:extLst>
              <a:ext uri="{FF2B5EF4-FFF2-40B4-BE49-F238E27FC236}">
                <a16:creationId xmlns:a16="http://schemas.microsoft.com/office/drawing/2014/main" id="{6F91EF48-A844-4D7A-8C37-B4CDFBCDEDA2}"/>
              </a:ext>
            </a:extLst>
          </p:cNvPr>
          <p:cNvGraphicFramePr>
            <a:graphicFrameLocks noGrp="1"/>
          </p:cNvGraphicFramePr>
          <p:nvPr>
            <p:extLst>
              <p:ext uri="{D42A27DB-BD31-4B8C-83A1-F6EECF244321}">
                <p14:modId xmlns:p14="http://schemas.microsoft.com/office/powerpoint/2010/main" val="3162583203"/>
              </p:ext>
            </p:extLst>
          </p:nvPr>
        </p:nvGraphicFramePr>
        <p:xfrm>
          <a:off x="10919070" y="-762688"/>
          <a:ext cx="945916" cy="5400000"/>
        </p:xfrm>
        <a:graphic>
          <a:graphicData uri="http://schemas.openxmlformats.org/drawingml/2006/table">
            <a:tbl>
              <a:tblPr/>
              <a:tblGrid>
                <a:gridCol w="374416">
                  <a:extLst>
                    <a:ext uri="{9D8B030D-6E8A-4147-A177-3AD203B41FA5}">
                      <a16:colId xmlns:a16="http://schemas.microsoft.com/office/drawing/2014/main" val="314917972"/>
                    </a:ext>
                  </a:extLst>
                </a:gridCol>
                <a:gridCol w="571500">
                  <a:extLst>
                    <a:ext uri="{9D8B030D-6E8A-4147-A177-3AD203B41FA5}">
                      <a16:colId xmlns:a16="http://schemas.microsoft.com/office/drawing/2014/main" val="2460579399"/>
                    </a:ext>
                  </a:extLst>
                </a:gridCol>
              </a:tblGrid>
              <a:tr h="367569">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2428138314"/>
                  </a:ext>
                </a:extLst>
              </a:tr>
              <a:tr h="36756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119205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981144985"/>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298536292"/>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314697474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87489426"/>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367372041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447908885"/>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563095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380207015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2111780360"/>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2213047951"/>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155459810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126367406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157138661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4219540808"/>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155812260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9214982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577799087"/>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4279655406"/>
                  </a:ext>
                </a:extLst>
              </a:tr>
            </a:tbl>
          </a:graphicData>
        </a:graphic>
      </p:graphicFrame>
    </p:spTree>
    <p:extLst>
      <p:ext uri="{BB962C8B-B14F-4D97-AF65-F5344CB8AC3E}">
        <p14:creationId xmlns:p14="http://schemas.microsoft.com/office/powerpoint/2010/main" val="387194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C4FE23-E542-4998-B0C8-D07F5673941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57E26A7D-936A-4F45-9521-B081C979D7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4172C825-5CEA-4EB6-9D7B-5CA4767FD392}"/>
              </a:ext>
            </a:extLst>
          </p:cNvPr>
          <p:cNvPicPr>
            <a:picLocks/>
          </p:cNvPicPr>
          <p:nvPr/>
        </p:nvPicPr>
        <p:blipFill>
          <a:blip r:embed="rId2"/>
          <a:stretch>
            <a:fillRect/>
          </a:stretch>
        </p:blipFill>
        <p:spPr>
          <a:xfrm>
            <a:off x="-1257300" y="-783630"/>
            <a:ext cx="13758185" cy="6030000"/>
          </a:xfrm>
          <a:prstGeom prst="rect">
            <a:avLst/>
          </a:prstGeom>
        </p:spPr>
      </p:pic>
      <p:graphicFrame>
        <p:nvGraphicFramePr>
          <p:cNvPr id="5" name="表格 4">
            <a:extLst>
              <a:ext uri="{FF2B5EF4-FFF2-40B4-BE49-F238E27FC236}">
                <a16:creationId xmlns:a16="http://schemas.microsoft.com/office/drawing/2014/main" id="{AD427B7C-FA40-41EF-BE83-08B7720D70D1}"/>
              </a:ext>
            </a:extLst>
          </p:cNvPr>
          <p:cNvGraphicFramePr>
            <a:graphicFrameLocks noGrp="1"/>
          </p:cNvGraphicFramePr>
          <p:nvPr>
            <p:extLst>
              <p:ext uri="{D42A27DB-BD31-4B8C-83A1-F6EECF244321}">
                <p14:modId xmlns:p14="http://schemas.microsoft.com/office/powerpoint/2010/main" val="2791392174"/>
              </p:ext>
            </p:extLst>
          </p:nvPr>
        </p:nvGraphicFramePr>
        <p:xfrm>
          <a:off x="-13307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94281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4188DB-FD05-4A7A-9A19-111DB6D024C3}"/>
              </a:ext>
            </a:extLst>
          </p:cNvPr>
          <p:cNvPicPr>
            <a:picLocks noChangeAspect="1"/>
          </p:cNvPicPr>
          <p:nvPr/>
        </p:nvPicPr>
        <p:blipFill>
          <a:blip r:embed="rId2"/>
          <a:stretch>
            <a:fillRect/>
          </a:stretch>
        </p:blipFill>
        <p:spPr>
          <a:xfrm>
            <a:off x="-1206501" y="-738952"/>
            <a:ext cx="13732785" cy="5961778"/>
          </a:xfrm>
          <a:prstGeom prst="rect">
            <a:avLst/>
          </a:prstGeom>
        </p:spPr>
      </p:pic>
      <p:sp>
        <p:nvSpPr>
          <p:cNvPr id="3" name="頁尾版面配置區 2">
            <a:extLst>
              <a:ext uri="{FF2B5EF4-FFF2-40B4-BE49-F238E27FC236}">
                <a16:creationId xmlns:a16="http://schemas.microsoft.com/office/drawing/2014/main" id="{E3537714-E6B6-456A-9802-BBE8B653210C}"/>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EB303D07-6C69-4986-BB9C-DEB161FC4A45}"/>
              </a:ext>
            </a:extLst>
          </p:cNvPr>
          <p:cNvGraphicFramePr>
            <a:graphicFrameLocks noGrp="1"/>
          </p:cNvGraphicFramePr>
          <p:nvPr>
            <p:extLst>
              <p:ext uri="{D42A27DB-BD31-4B8C-83A1-F6EECF244321}">
                <p14:modId xmlns:p14="http://schemas.microsoft.com/office/powerpoint/2010/main" val="3520299878"/>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428499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655925802"/>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Sequencing methods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2746431" y="1863291"/>
            <a:ext cx="5172388" cy="4493059"/>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2289829" y="1380732"/>
            <a:ext cx="6177895" cy="5366505"/>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8465500" y="2659992"/>
            <a:ext cx="7130756" cy="6173314"/>
          </a:xfrm>
          <a:prstGeom prst="rect">
            <a:avLst/>
          </a:prstGeom>
        </p:spPr>
      </p:pic>
      <p:sp>
        <p:nvSpPr>
          <p:cNvPr id="15" name="矩形 14">
            <a:extLst>
              <a:ext uri="{FF2B5EF4-FFF2-40B4-BE49-F238E27FC236}">
                <a16:creationId xmlns:a16="http://schemas.microsoft.com/office/drawing/2014/main" id="{85FEC2A1-B719-44CC-AFBD-BA33EF5CFF07}"/>
              </a:ext>
            </a:extLst>
          </p:cNvPr>
          <p:cNvSpPr/>
          <p:nvPr/>
        </p:nvSpPr>
        <p:spPr>
          <a:xfrm>
            <a:off x="-2746431" y="8077858"/>
            <a:ext cx="7130756" cy="6194218"/>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7544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287E6E-840F-4E40-ACEB-86B6100B33CD}"/>
              </a:ext>
            </a:extLst>
          </p:cNvPr>
          <p:cNvSpPr>
            <a:spLocks noGrp="1"/>
          </p:cNvSpPr>
          <p:nvPr>
            <p:ph type="title"/>
          </p:nvPr>
        </p:nvSpPr>
        <p:spPr/>
        <p:txBody>
          <a:bodyPr/>
          <a:lstStyle/>
          <a:p>
            <a:r>
              <a:rPr lang="en-US" altLang="zh-TW" dirty="0"/>
              <a:t>To-do</a:t>
            </a:r>
            <a:endParaRPr lang="zh-TW" altLang="en-US" dirty="0"/>
          </a:p>
        </p:txBody>
      </p:sp>
      <p:sp>
        <p:nvSpPr>
          <p:cNvPr id="3" name="頁尾版面配置區 2">
            <a:extLst>
              <a:ext uri="{FF2B5EF4-FFF2-40B4-BE49-F238E27FC236}">
                <a16:creationId xmlns:a16="http://schemas.microsoft.com/office/drawing/2014/main" id="{B4779FDB-7258-4A9A-A65D-D609ABFD003D}"/>
              </a:ext>
            </a:extLst>
          </p:cNvPr>
          <p:cNvSpPr>
            <a:spLocks noGrp="1"/>
          </p:cNvSpPr>
          <p:nvPr>
            <p:ph type="ftr" sz="quarter" idx="11"/>
          </p:nvPr>
        </p:nvSpPr>
        <p:spPr/>
        <p:txBody>
          <a:bodyPr/>
          <a:lstStyle/>
          <a:p>
            <a:r>
              <a:rPr lang="en-US" altLang="zh-TW" dirty="0"/>
              <a:t>Institute of Industrial Engineering, NTU |  Yun-Hao Yang | 2022</a:t>
            </a:r>
          </a:p>
        </p:txBody>
      </p:sp>
      <p:sp>
        <p:nvSpPr>
          <p:cNvPr id="4" name="文字方塊 3">
            <a:extLst>
              <a:ext uri="{FF2B5EF4-FFF2-40B4-BE49-F238E27FC236}">
                <a16:creationId xmlns:a16="http://schemas.microsoft.com/office/drawing/2014/main" id="{44B5833E-19FA-46AB-8D5D-142FC800CC5D}"/>
              </a:ext>
            </a:extLst>
          </p:cNvPr>
          <p:cNvSpPr txBox="1"/>
          <p:nvPr/>
        </p:nvSpPr>
        <p:spPr>
          <a:xfrm>
            <a:off x="983411" y="1802921"/>
            <a:ext cx="9851366" cy="4320000"/>
          </a:xfrm>
          <a:prstGeom prst="rect">
            <a:avLst/>
          </a:prstGeom>
          <a:noFill/>
        </p:spPr>
        <p:txBody>
          <a:bodyPr wrap="square" numCol="2" rtlCol="0">
            <a:spAutoFit/>
          </a:bodyPr>
          <a:lstStyle/>
          <a:p>
            <a:pPr marL="285750" indent="-285750">
              <a:buFont typeface="Arial" panose="020B0604020202020204" pitchFamily="34" charset="0"/>
              <a:buChar char="•"/>
            </a:pPr>
            <a:r>
              <a:rPr lang="en-US" altLang="zh-TW" sz="3200" dirty="0"/>
              <a:t>Introduction</a:t>
            </a: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研究架構圖</a:t>
            </a: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圖標題 </a:t>
            </a:r>
            <a:r>
              <a:rPr lang="en-US" altLang="zh-TW" strike="sngStrike" dirty="0">
                <a:latin typeface="標楷體" panose="03000509000000000000" pitchFamily="65" charset="-120"/>
                <a:ea typeface="標楷體" panose="03000509000000000000" pitchFamily="65" charset="-120"/>
              </a:rPr>
              <a:t>&amp;</a:t>
            </a:r>
            <a:r>
              <a:rPr lang="zh-TW" altLang="en-US" strike="sngStrike" dirty="0">
                <a:latin typeface="標楷體" panose="03000509000000000000" pitchFamily="65" charset="-120"/>
                <a:ea typeface="標楷體" panose="03000509000000000000" pitchFamily="65" charset="-120"/>
              </a:rPr>
              <a:t> 表標題斷句</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en-US" altLang="zh-TW" strike="sngStrike" dirty="0">
                <a:latin typeface="標楷體" panose="03000509000000000000" pitchFamily="65" charset="-120"/>
                <a:ea typeface="標楷體" panose="03000509000000000000" pitchFamily="65" charset="-120"/>
              </a:rPr>
              <a:t>PCA</a:t>
            </a:r>
            <a:r>
              <a:rPr lang="zh-TW" altLang="en-US" strike="sngStrike" dirty="0">
                <a:latin typeface="標楷體" panose="03000509000000000000" pitchFamily="65" charset="-120"/>
                <a:ea typeface="標楷體" panose="03000509000000000000" pitchFamily="65" charset="-120"/>
              </a:rPr>
              <a:t> </a:t>
            </a:r>
            <a:r>
              <a:rPr lang="en-US" altLang="zh-TW" strike="sngStrike" dirty="0">
                <a:latin typeface="標楷體" panose="03000509000000000000" pitchFamily="65" charset="-120"/>
                <a:ea typeface="標楷體" panose="03000509000000000000" pitchFamily="65" charset="-120"/>
              </a:rPr>
              <a:t>&amp;</a:t>
            </a:r>
            <a:r>
              <a:rPr lang="zh-TW" altLang="en-US" strike="sngStrike" dirty="0">
                <a:latin typeface="標楷體" panose="03000509000000000000" pitchFamily="65" charset="-120"/>
                <a:ea typeface="標楷體" panose="03000509000000000000" pitchFamily="65" charset="-120"/>
              </a:rPr>
              <a:t> </a:t>
            </a:r>
            <a:r>
              <a:rPr lang="en-US" altLang="zh-TW" strike="sngStrike" dirty="0">
                <a:latin typeface="標楷體" panose="03000509000000000000" pitchFamily="65" charset="-120"/>
                <a:ea typeface="標楷體" panose="03000509000000000000" pitchFamily="65" charset="-120"/>
              </a:rPr>
              <a:t>Correlation</a:t>
            </a:r>
            <a:r>
              <a:rPr lang="zh-TW" altLang="en-US" strike="sngStrike" dirty="0">
                <a:latin typeface="標楷體" panose="03000509000000000000" pitchFamily="65" charset="-120"/>
                <a:ea typeface="標楷體" panose="03000509000000000000" pitchFamily="65" charset="-120"/>
              </a:rPr>
              <a:t>小小小節</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en-US" altLang="zh-TW" dirty="0">
                <a:latin typeface="標楷體" panose="03000509000000000000" pitchFamily="65" charset="-120"/>
                <a:ea typeface="標楷體" panose="03000509000000000000" pitchFamily="65" charset="-120"/>
              </a:rPr>
              <a:t>2.4</a:t>
            </a:r>
            <a:r>
              <a:rPr lang="zh-TW" altLang="en-US" dirty="0">
                <a:latin typeface="標楷體" panose="03000509000000000000" pitchFamily="65" charset="-120"/>
                <a:ea typeface="標楷體" panose="03000509000000000000" pitchFamily="65" charset="-120"/>
              </a:rPr>
              <a:t> 介紹分類模型與衡量標準</a:t>
            </a: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自製圖表字形統一</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方程式參照</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strike="sngStrike" dirty="0">
                <a:latin typeface="標楷體" panose="03000509000000000000" pitchFamily="65" charset="-120"/>
                <a:ea typeface="標楷體" panose="03000509000000000000" pitchFamily="65" charset="-120"/>
              </a:rPr>
              <a:t>降維部分的評估</a:t>
            </a:r>
            <a:endParaRPr lang="en-US" altLang="zh-TW" strike="sngStrike"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符號定義</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還原</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方法流程圖</a:t>
            </a:r>
            <a:endParaRPr lang="en-US" altLang="zh-TW" dirty="0">
              <a:latin typeface="標楷體" panose="03000509000000000000" pitchFamily="65" charset="-120"/>
              <a:ea typeface="標楷體" panose="03000509000000000000" pitchFamily="65" charset="-120"/>
            </a:endParaRPr>
          </a:p>
          <a:p>
            <a:pPr marL="457200" indent="-457200">
              <a:buFont typeface="Arial" panose="020B0604020202020204" pitchFamily="34" charset="0"/>
              <a:buChar char="•"/>
            </a:pPr>
            <a:r>
              <a:rPr lang="en-US" altLang="zh-TW" sz="3200" dirty="0"/>
              <a:t>Case study</a:t>
            </a:r>
          </a:p>
          <a:p>
            <a:pPr marL="914400" lvl="1" indent="-457200">
              <a:buFont typeface="Arial" panose="020B0604020202020204" pitchFamily="34" charset="0"/>
              <a:buChar char="•"/>
            </a:pPr>
            <a:r>
              <a:rPr lang="en-US" altLang="zh-TW" dirty="0"/>
              <a:t>UCI (x)</a:t>
            </a:r>
          </a:p>
          <a:p>
            <a:pPr marL="914400" lvl="1" indent="-457200">
              <a:buFont typeface="Arial" panose="020B0604020202020204" pitchFamily="34" charset="0"/>
              <a:buChar char="•"/>
            </a:pPr>
            <a:r>
              <a:rPr lang="en-US" altLang="zh-TW" dirty="0"/>
              <a:t>Kaggle (v)</a:t>
            </a:r>
          </a:p>
          <a:p>
            <a:pPr marL="457200" indent="-457200">
              <a:buFont typeface="Arial" panose="020B0604020202020204" pitchFamily="34" charset="0"/>
              <a:buChar char="•"/>
            </a:pPr>
            <a:r>
              <a:rPr lang="en-US" altLang="zh-TW" sz="3200" dirty="0"/>
              <a:t>Future work</a:t>
            </a:r>
          </a:p>
          <a:p>
            <a:pPr lvl="1"/>
            <a:endParaRPr lang="en-US" altLang="zh-TW" strike="sngStrike" dirty="0"/>
          </a:p>
        </p:txBody>
      </p:sp>
    </p:spTree>
    <p:extLst>
      <p:ext uri="{BB962C8B-B14F-4D97-AF65-F5344CB8AC3E}">
        <p14:creationId xmlns:p14="http://schemas.microsoft.com/office/powerpoint/2010/main" val="238447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7314</TotalTime>
  <Words>6223</Words>
  <Application>Microsoft Office PowerPoint</Application>
  <PresentationFormat>寬螢幕</PresentationFormat>
  <Paragraphs>3059</Paragraphs>
  <Slides>56</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56</vt:i4>
      </vt:variant>
    </vt:vector>
  </HeadingPairs>
  <TitlesOfParts>
    <vt:vector size="68" baseType="lpstr">
      <vt:lpstr>Nunito Bold</vt:lpstr>
      <vt:lpstr>Times New Roman</vt:lpstr>
      <vt:lpstr>Calibri Light</vt:lpstr>
      <vt:lpstr>新細明體</vt:lpstr>
      <vt:lpstr>標楷體</vt:lpstr>
      <vt:lpstr>Nunito</vt:lpstr>
      <vt:lpstr>Nunito Light</vt:lpstr>
      <vt:lpstr>Nunito SemiBold</vt:lpstr>
      <vt:lpstr>Cambria Math</vt:lpstr>
      <vt:lpstr>Arial</vt:lpstr>
      <vt:lpstr>Calibri</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To Do</vt:lpstr>
      <vt:lpstr>PowerPoint 簡報</vt:lpstr>
      <vt:lpstr>PowerPoint 簡報</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355</cp:revision>
  <dcterms:created xsi:type="dcterms:W3CDTF">2022-10-26T08:15:37Z</dcterms:created>
  <dcterms:modified xsi:type="dcterms:W3CDTF">2022-11-29T14:27:16Z</dcterms:modified>
</cp:coreProperties>
</file>